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Kanit Medium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Kanit"/>
      <p:regular r:id="rId33"/>
      <p:bold r:id="rId34"/>
      <p:italic r:id="rId35"/>
      <p:boldItalic r:id="rId36"/>
    </p:embeddedFont>
    <p:embeddedFont>
      <p:font typeface="Open Sans Light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bold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font" Target="fonts/KanitMedium-bold.fntdata"/><Relationship Id="rId44" Type="http://schemas.openxmlformats.org/officeDocument/2006/relationships/font" Target="fonts/OpenSans-boldItalic.fntdata"/><Relationship Id="rId21" Type="http://schemas.openxmlformats.org/officeDocument/2006/relationships/font" Target="fonts/KanitMedium-regular.fntdata"/><Relationship Id="rId43" Type="http://schemas.openxmlformats.org/officeDocument/2006/relationships/font" Target="fonts/OpenSans-italic.fntdata"/><Relationship Id="rId24" Type="http://schemas.openxmlformats.org/officeDocument/2006/relationships/font" Target="fonts/KanitMedium-boldItalic.fntdata"/><Relationship Id="rId23" Type="http://schemas.openxmlformats.org/officeDocument/2006/relationships/font" Target="fonts/Kanit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33" Type="http://schemas.openxmlformats.org/officeDocument/2006/relationships/font" Target="fonts/Kanit-regular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35" Type="http://schemas.openxmlformats.org/officeDocument/2006/relationships/font" Target="fonts/Kanit-italic.fntdata"/><Relationship Id="rId12" Type="http://schemas.openxmlformats.org/officeDocument/2006/relationships/slide" Target="slides/slide7.xml"/><Relationship Id="rId34" Type="http://schemas.openxmlformats.org/officeDocument/2006/relationships/font" Target="fonts/Kanit-bold.fntdata"/><Relationship Id="rId15" Type="http://schemas.openxmlformats.org/officeDocument/2006/relationships/slide" Target="slides/slide10.xml"/><Relationship Id="rId37" Type="http://schemas.openxmlformats.org/officeDocument/2006/relationships/font" Target="fonts/OpenSansLight-regular.fntdata"/><Relationship Id="rId14" Type="http://schemas.openxmlformats.org/officeDocument/2006/relationships/slide" Target="slides/slide9.xml"/><Relationship Id="rId36" Type="http://schemas.openxmlformats.org/officeDocument/2006/relationships/font" Target="fonts/Kanit-boldItalic.fntdata"/><Relationship Id="rId17" Type="http://schemas.openxmlformats.org/officeDocument/2006/relationships/slide" Target="slides/slide12.xml"/><Relationship Id="rId39" Type="http://schemas.openxmlformats.org/officeDocument/2006/relationships/font" Target="fonts/OpenSansLight-italic.fntdata"/><Relationship Id="rId16" Type="http://schemas.openxmlformats.org/officeDocument/2006/relationships/slide" Target="slides/slide11.xml"/><Relationship Id="rId38" Type="http://schemas.openxmlformats.org/officeDocument/2006/relationships/font" Target="fonts/OpenSans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d51f2181d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d51f2181d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51f2181d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d51f2181d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d51f2181da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d51f2181da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d51f2181d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d51f2181d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51f2181d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d51f2181d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51f2181d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d51f2181d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f20ec64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f20ec64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f20ec64b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f20ec64b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51f2181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51f2181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51f2181d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51f2181d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51f2181d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51f2181d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d51f2181d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d51f2181d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51f2181d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51f2181d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d51f2181d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d51f2181d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None/>
              <a:defRPr sz="4000">
                <a:solidFill>
                  <a:srgbClr val="005EF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 Light"/>
              <a:buNone/>
              <a:defRPr sz="3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 Light"/>
              <a:buChar char="●"/>
              <a:defRPr sz="3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○"/>
              <a:defRPr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■"/>
              <a:defRPr sz="2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●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○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■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●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○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■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Prompt-Based Learning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clanthology.org/2021.acl-long.353/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clanthology.org/2021.emnlp-main.243.pdf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rxiv.org/pdf/2005.14165.pdf" TargetMode="External"/><Relationship Id="rId4" Type="http://schemas.openxmlformats.org/officeDocument/2006/relationships/hyperlink" Target="https://arxiv.org/pdf/2102.09690.pdf" TargetMode="External"/><Relationship Id="rId5" Type="http://schemas.openxmlformats.org/officeDocument/2006/relationships/hyperlink" Target="https://aclanthology.org/2021.acl-long.353/" TargetMode="External"/><Relationship Id="rId6" Type="http://schemas.openxmlformats.org/officeDocument/2006/relationships/hyperlink" Target="https://aclanthology.org/2021.emnlp-main.243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pdf/2005.14165.pdf" TargetMode="External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beta.openai.com/playground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hyperlink" Target="https://arxiv.org/pdf/2005.14165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s://arxiv.org/pdf/2005.14165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hyperlink" Target="https://arxiv.org/pdf/2005.14165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hyperlink" Target="https://arxiv.org/pdf/2102.09690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Prompt-Based Learning</a:t>
            </a:r>
            <a:endParaRPr sz="36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Natural Language Processing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Many methods have been proposed</a:t>
            </a:r>
            <a:endParaRPr sz="2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Prefix tuning</a:t>
            </a:r>
            <a:endParaRPr sz="2600"/>
          </a:p>
        </p:txBody>
      </p:sp>
      <p:sp>
        <p:nvSpPr>
          <p:cNvPr id="192" name="Google Shape;192;p32"/>
          <p:cNvSpPr txBox="1"/>
          <p:nvPr/>
        </p:nvSpPr>
        <p:spPr>
          <a:xfrm>
            <a:off x="243775" y="1043650"/>
            <a:ext cx="8747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25282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freezes the model parameters and back- propagates the error during tuning to prefix activations prepended to each layer in the encoder stack, including the input layer.</a:t>
            </a:r>
            <a:endParaRPr sz="1300">
              <a:solidFill>
                <a:srgbClr val="25282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-150" y="43938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Prefix-Tuning: Optimizing Continuous Prompts for Generation (ACL 2021)</a:t>
            </a:r>
            <a:endParaRPr sz="1200">
              <a:solidFill>
                <a:srgbClr val="25282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94" name="Google Shape;194;p32"/>
          <p:cNvPicPr preferRelativeResize="0"/>
          <p:nvPr/>
        </p:nvPicPr>
        <p:blipFill rotWithShape="1">
          <a:blip r:embed="rId4">
            <a:alphaModFix/>
          </a:blip>
          <a:srcRect b="0" l="0" r="0" t="59609"/>
          <a:stretch/>
        </p:blipFill>
        <p:spPr>
          <a:xfrm>
            <a:off x="243775" y="2571750"/>
            <a:ext cx="4875851" cy="144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2275" y="1589925"/>
            <a:ext cx="3572726" cy="245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</a:t>
            </a:r>
            <a:r>
              <a:rPr lang="en" sz="2600"/>
              <a:t>rompt tuning</a:t>
            </a:r>
            <a:endParaRPr sz="2600"/>
          </a:p>
        </p:txBody>
      </p:sp>
      <p:sp>
        <p:nvSpPr>
          <p:cNvPr id="201" name="Google Shape;201;p33"/>
          <p:cNvSpPr txBox="1"/>
          <p:nvPr/>
        </p:nvSpPr>
        <p:spPr>
          <a:xfrm>
            <a:off x="243775" y="1043650"/>
            <a:ext cx="874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5282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Basically the same, but ONLY change the input layer </a:t>
            </a:r>
            <a:endParaRPr sz="1300">
              <a:solidFill>
                <a:srgbClr val="25282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2" name="Google Shape;202;p33"/>
          <p:cNvSpPr txBox="1"/>
          <p:nvPr/>
        </p:nvSpPr>
        <p:spPr>
          <a:xfrm>
            <a:off x="-150" y="44700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The Power of Scale for Parameter-Efficient Prompt Tuning (EMNLP 2021)</a:t>
            </a:r>
            <a:endParaRPr sz="1200">
              <a:solidFill>
                <a:srgbClr val="25282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20" y="1542125"/>
            <a:ext cx="2920200" cy="22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4075" y="1540263"/>
            <a:ext cx="2920200" cy="22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0850" y="1547992"/>
            <a:ext cx="2920201" cy="2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253167" y="3754942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Prompt tuning becomes more competitive with scale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3517425" y="3723191"/>
            <a:ext cx="248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large model, even one token is good?  Strange!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6314100" y="3723200"/>
            <a:ext cx="264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sampled vocab or class label embeddings seems more stable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Prompt Ensemble</a:t>
            </a:r>
            <a:endParaRPr sz="2600"/>
          </a:p>
        </p:txBody>
      </p:sp>
      <p:sp>
        <p:nvSpPr>
          <p:cNvPr id="214" name="Google Shape;214;p34"/>
          <p:cNvSpPr txBox="1"/>
          <p:nvPr/>
        </p:nvSpPr>
        <p:spPr>
          <a:xfrm>
            <a:off x="3953325" y="1319625"/>
            <a:ext cx="50382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Uses multiple unanswered prompts for an input at inference time to make predictions</a:t>
            </a:r>
            <a:endParaRPr b="1" sz="13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Typical methods :</a:t>
            </a:r>
            <a:endParaRPr b="1" sz="13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252827"/>
              </a:buClr>
              <a:buSzPts val="1300"/>
              <a:buFont typeface="Montserrat"/>
              <a:buAutoNum type="arabicPeriod"/>
            </a:pP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Uniform averaging </a:t>
            </a:r>
            <a:endParaRPr b="1" sz="13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27"/>
              </a:buClr>
              <a:buSzPts val="1300"/>
              <a:buFont typeface="Montserrat"/>
              <a:buAutoNum type="arabicPeriod"/>
            </a:pP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Weighted averaging</a:t>
            </a:r>
            <a:endParaRPr b="1" sz="13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27"/>
              </a:buClr>
              <a:buSzPts val="1300"/>
              <a:buFont typeface="Montserrat"/>
              <a:buAutoNum type="arabicPeriod"/>
            </a:pP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Majority voting</a:t>
            </a:r>
            <a:endParaRPr b="1" sz="13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Advantages : Alleviate the cost of prompt engineering</a:t>
            </a:r>
            <a:endParaRPr b="1" sz="13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34"/>
          <p:cNvPicPr preferRelativeResize="0"/>
          <p:nvPr/>
        </p:nvPicPr>
        <p:blipFill rotWithShape="1">
          <a:blip r:embed="rId3">
            <a:alphaModFix/>
          </a:blip>
          <a:srcRect b="53740" l="0" r="49186" t="0"/>
          <a:stretch/>
        </p:blipFill>
        <p:spPr>
          <a:xfrm>
            <a:off x="235700" y="1176275"/>
            <a:ext cx="3535302" cy="195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Prompt Demonstration</a:t>
            </a:r>
            <a:endParaRPr sz="2300"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3">
            <a:alphaModFix/>
          </a:blip>
          <a:srcRect b="0" l="0" r="50236" t="44985"/>
          <a:stretch/>
        </p:blipFill>
        <p:spPr>
          <a:xfrm>
            <a:off x="1072500" y="1209105"/>
            <a:ext cx="2835749" cy="190056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/>
          <p:nvPr/>
        </p:nvSpPr>
        <p:spPr>
          <a:xfrm>
            <a:off x="139950" y="4851000"/>
            <a:ext cx="417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Ref: https://arxiv.org/abs/2105.11259, https://arxiv.org/abs/2001.07676</a:t>
            </a:r>
            <a:endParaRPr sz="7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50236" r="0" t="44985"/>
          <a:stretch/>
        </p:blipFill>
        <p:spPr>
          <a:xfrm>
            <a:off x="5235750" y="1209100"/>
            <a:ext cx="2835749" cy="19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275" y="3203775"/>
            <a:ext cx="2064301" cy="179347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/>
        </p:nvSpPr>
        <p:spPr>
          <a:xfrm>
            <a:off x="4375800" y="3203775"/>
            <a:ext cx="22206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Multiple predictions should be performed for one sampl</a:t>
            </a: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e </a:t>
            </a:r>
            <a:endParaRPr/>
          </a:p>
        </p:txBody>
      </p:sp>
      <p:cxnSp>
        <p:nvCxnSpPr>
          <p:cNvPr id="226" name="Google Shape;226;p35"/>
          <p:cNvCxnSpPr>
            <a:endCxn id="222" idx="3"/>
          </p:cNvCxnSpPr>
          <p:nvPr/>
        </p:nvCxnSpPr>
        <p:spPr>
          <a:xfrm>
            <a:off x="4299150" y="1401150"/>
            <a:ext cx="11700" cy="3596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35"/>
          <p:cNvSpPr txBox="1"/>
          <p:nvPr/>
        </p:nvSpPr>
        <p:spPr>
          <a:xfrm>
            <a:off x="293100" y="3109675"/>
            <a:ext cx="38646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Using multiple sub-prompts, each for one subtask</a:t>
            </a:r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00" y="3492500"/>
            <a:ext cx="4182200" cy="13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Prompt searching via gradient descent</a:t>
            </a:r>
            <a:endParaRPr sz="2300"/>
          </a:p>
        </p:txBody>
      </p:sp>
      <p:pic>
        <p:nvPicPr>
          <p:cNvPr id="234" name="Google Shape;234;p36"/>
          <p:cNvPicPr preferRelativeResize="0"/>
          <p:nvPr/>
        </p:nvPicPr>
        <p:blipFill rotWithShape="1">
          <a:blip r:embed="rId3">
            <a:alphaModFix/>
          </a:blip>
          <a:srcRect b="0" l="0" r="50236" t="44985"/>
          <a:stretch/>
        </p:blipFill>
        <p:spPr>
          <a:xfrm>
            <a:off x="1072500" y="1209105"/>
            <a:ext cx="2835749" cy="190056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/>
        </p:nvSpPr>
        <p:spPr>
          <a:xfrm>
            <a:off x="139950" y="4851000"/>
            <a:ext cx="417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Ref: https://arxiv.org/abs/2105.11259, https://arxiv.org/abs/2001.07676</a:t>
            </a:r>
            <a:endParaRPr sz="700">
              <a:solidFill>
                <a:srgbClr val="2528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50236" r="0" t="44985"/>
          <a:stretch/>
        </p:blipFill>
        <p:spPr>
          <a:xfrm>
            <a:off x="5235750" y="1209100"/>
            <a:ext cx="2835749" cy="19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275" y="3203775"/>
            <a:ext cx="2064301" cy="1793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>
            <a:off x="4375800" y="3203775"/>
            <a:ext cx="22206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Multiple predictions should be performed for one sampl</a:t>
            </a:r>
            <a:r>
              <a:rPr b="1" lang="en" sz="13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e </a:t>
            </a:r>
            <a:endParaRPr/>
          </a:p>
        </p:txBody>
      </p:sp>
      <p:cxnSp>
        <p:nvCxnSpPr>
          <p:cNvPr id="239" name="Google Shape;239;p36"/>
          <p:cNvCxnSpPr>
            <a:endCxn id="235" idx="3"/>
          </p:cNvCxnSpPr>
          <p:nvPr/>
        </p:nvCxnSpPr>
        <p:spPr>
          <a:xfrm>
            <a:off x="4299150" y="1401150"/>
            <a:ext cx="11700" cy="3596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36"/>
          <p:cNvSpPr txBox="1"/>
          <p:nvPr/>
        </p:nvSpPr>
        <p:spPr>
          <a:xfrm>
            <a:off x="293100" y="3109675"/>
            <a:ext cx="38646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52827"/>
                </a:solidFill>
                <a:latin typeface="Montserrat"/>
                <a:ea typeface="Montserrat"/>
                <a:cs typeface="Montserrat"/>
                <a:sym typeface="Montserrat"/>
              </a:rPr>
              <a:t>Using multiple sub-prompts, each for one subtask</a:t>
            </a:r>
            <a:endParaRPr/>
          </a:p>
        </p:txBody>
      </p:sp>
      <p:pic>
        <p:nvPicPr>
          <p:cNvPr id="241" name="Google Shape;24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00" y="3492500"/>
            <a:ext cx="4182200" cy="13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Suggested Readings</a:t>
            </a:r>
            <a:endParaRPr sz="2600"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Language Models are Few-Shot Learners (NIPS 2020)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Calibrate Before Use: Improving Few-Shot Performance of Language Models (ICML 2021)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Prefix-Tuning: Optimizing Continuous Prompts for Generation (ACL 2021)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The Power of Scale for Parameter-Efficient Prompt Tuning (EMNLP 2021)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models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228600" y="1276350"/>
            <a:ext cx="8763000" cy="31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BERT-base</a:t>
            </a:r>
            <a:r>
              <a:rPr lang="en" sz="1300"/>
              <a:t>: 110M params, 12-layer Transformer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BERT-large</a:t>
            </a:r>
            <a:r>
              <a:rPr lang="en" sz="1300"/>
              <a:t>: 340M params, 24-layer Transformer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GPT-3</a:t>
            </a:r>
            <a:r>
              <a:rPr lang="en" sz="1300"/>
              <a:t>: 175B params, 96-layer Transformer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Chatgpt</a:t>
            </a:r>
            <a:r>
              <a:rPr lang="en" sz="1300"/>
              <a:t>: 175B params, 96-layer Transformer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GPT3 proposes prompt-based learning</a:t>
            </a:r>
            <a:endParaRPr sz="2600"/>
          </a:p>
        </p:txBody>
      </p:sp>
      <p:sp>
        <p:nvSpPr>
          <p:cNvPr id="136" name="Google Shape;136;p25"/>
          <p:cNvSpPr txBox="1"/>
          <p:nvPr/>
        </p:nvSpPr>
        <p:spPr>
          <a:xfrm>
            <a:off x="150" y="454425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Language Models are Few-Shot Learners (NIPS 2020)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347" y="1218698"/>
            <a:ext cx="3767665" cy="33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6663225" y="1353150"/>
            <a:ext cx="25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5342550" y="1250625"/>
            <a:ext cx="2927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-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No fine-tuning, i,e., no gradient updates</a:t>
            </a:r>
            <a:br>
              <a:rPr lang="en">
                <a:latin typeface="Open Sans Light"/>
                <a:ea typeface="Open Sans Light"/>
                <a:cs typeface="Open Sans Light"/>
                <a:sym typeface="Open Sans Light"/>
              </a:rPr>
            </a:b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-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Just take the pretrained LM and give it the prefix</a:t>
            </a:r>
            <a:br>
              <a:rPr lang="en">
                <a:latin typeface="Open Sans Light"/>
                <a:ea typeface="Open Sans Light"/>
                <a:cs typeface="Open Sans Light"/>
                <a:sym typeface="Open Sans Light"/>
              </a:rPr>
            </a:b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-"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Actually, it is quite strange how it works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Demo</a:t>
            </a:r>
            <a:endParaRPr sz="2600"/>
          </a:p>
        </p:txBody>
      </p:sp>
      <p:sp>
        <p:nvSpPr>
          <p:cNvPr id="145" name="Google Shape;145;p26"/>
          <p:cNvSpPr txBox="1"/>
          <p:nvPr/>
        </p:nvSpPr>
        <p:spPr>
          <a:xfrm>
            <a:off x="6663225" y="1353150"/>
            <a:ext cx="25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2635200" y="1264375"/>
            <a:ext cx="387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https://beta.openai.com/playground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5400" y="1862575"/>
            <a:ext cx="4813200" cy="2814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Finetuning vs. prompt-based: Trivia QA</a:t>
            </a:r>
            <a:endParaRPr sz="2600"/>
          </a:p>
        </p:txBody>
      </p:sp>
      <p:sp>
        <p:nvSpPr>
          <p:cNvPr id="153" name="Google Shape;153;p27"/>
          <p:cNvSpPr txBox="1"/>
          <p:nvPr/>
        </p:nvSpPr>
        <p:spPr>
          <a:xfrm>
            <a:off x="6663225" y="1353150"/>
            <a:ext cx="25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825" y="1200000"/>
            <a:ext cx="5677342" cy="3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/>
        </p:nvSpPr>
        <p:spPr>
          <a:xfrm>
            <a:off x="150" y="454425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Language Models are Few-Shot Learners (NIPS 2020)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Finetuning vs. prompt-based: MT</a:t>
            </a:r>
            <a:endParaRPr sz="2600"/>
          </a:p>
        </p:txBody>
      </p:sp>
      <p:sp>
        <p:nvSpPr>
          <p:cNvPr id="161" name="Google Shape;161;p28"/>
          <p:cNvSpPr txBox="1"/>
          <p:nvPr/>
        </p:nvSpPr>
        <p:spPr>
          <a:xfrm>
            <a:off x="6663225" y="1353150"/>
            <a:ext cx="25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288" y="1397438"/>
            <a:ext cx="6358426" cy="277026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150" y="446805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Language Models are Few-Shot Learners (NIPS 2020)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Finetuning vs. prompt-based: Reading Comprehension</a:t>
            </a:r>
            <a:endParaRPr sz="2600"/>
          </a:p>
        </p:txBody>
      </p:sp>
      <p:sp>
        <p:nvSpPr>
          <p:cNvPr id="169" name="Google Shape;169;p29"/>
          <p:cNvSpPr txBox="1"/>
          <p:nvPr/>
        </p:nvSpPr>
        <p:spPr>
          <a:xfrm>
            <a:off x="6663225" y="1353150"/>
            <a:ext cx="25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50" y="1970373"/>
            <a:ext cx="7092350" cy="14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/>
        </p:nvSpPr>
        <p:spPr>
          <a:xfrm>
            <a:off x="150" y="439185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Language Models are Few-Shot Learners (NIPS 2020)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So..what’s next</a:t>
            </a:r>
            <a:endParaRPr sz="2600"/>
          </a:p>
        </p:txBody>
      </p:sp>
      <p:sp>
        <p:nvSpPr>
          <p:cNvPr id="177" name="Google Shape;177;p30"/>
          <p:cNvSpPr txBox="1"/>
          <p:nvPr/>
        </p:nvSpPr>
        <p:spPr>
          <a:xfrm>
            <a:off x="6663225" y="1353150"/>
            <a:ext cx="25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Seems promising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Designing manual prompts is difficult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we don’t quite understand how internally it works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Prompts are very sensitive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246722"/>
            <a:ext cx="4572000" cy="2109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>
            <a:off x="0" y="4458975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Calibrate Before Use: Improving Few-Shot Performance of Language Models (ICML 2021)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5868675" y="1085850"/>
            <a:ext cx="2970600" cy="29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so much variance?</a:t>
            </a:r>
            <a:endParaRPr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Label bias in the prompts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Repeat answer near the end of the prompts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Tend to answer based on distribution of tokens used in pretraining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